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6" r:id="rId9"/>
    <p:sldId id="262" r:id="rId10"/>
    <p:sldId id="263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09"/>
    <p:restoredTop sz="95915"/>
  </p:normalViewPr>
  <p:slideViewPr>
    <p:cSldViewPr snapToGrid="0" snapToObjects="1">
      <p:cViewPr varScale="1">
        <p:scale>
          <a:sx n="115" d="100"/>
          <a:sy n="115" d="100"/>
        </p:scale>
        <p:origin x="2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FCB9E-7EEC-5D4F-867F-B42F41CD5B14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DADC-53C6-0142-9803-91BEDA5E9B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89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DADC-53C6-0142-9803-91BEDA5E9BC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70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DADC-53C6-0142-9803-91BEDA5E9BC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75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005D9-B85B-7D4E-8AE4-6DF96D068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1DA0A9-3F7E-D048-A0A4-232AB184B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B981B-1D32-5A4E-A9D0-501F8D3FA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317D2A-577C-D348-8502-E9692866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8A2AC2-94E6-5C47-9B95-F918BEB8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00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23CD6-7C88-6545-BB95-3C2A3B2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5C2A3E-03A6-B048-ACFD-CD5F5F098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0A4B60-E0C9-9B4F-9B64-5CF8D028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641B2-C832-CA4B-A9D7-6511034E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C93D78-6C02-054B-8450-BFFF5F46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07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8934FF6-4D7B-C24C-90BF-9062A4698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C4A3D3-67CF-C94B-ABAE-720A0DC7C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F80F82-A72D-A545-9772-76330DA7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2CCCD9-6C10-1C49-ABCC-1CE0FC49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4B36AE-B419-9A49-9765-211A575F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77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159CB-E434-BA4C-AB8C-79B15FAE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498307-A492-0743-9F64-7BAA9420B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447879-7CCF-734E-B0B6-19C01F12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C0C886-7E76-CD47-99C6-7A49B8F3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21D001-919C-E141-8CE1-A5BF4E76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4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95A57-F28C-3841-AC21-E594F6BB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91BCF-87F0-3842-AEA1-F867E6328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574F1-4148-E646-AC72-0A652C6F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95AA82-CA4D-9B4B-81AE-48F62B40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E4C1BA-A946-6C4C-9E8D-47F1694E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58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E76AA-5CB3-5E48-A3AC-0BD58637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9DD82F-64FF-0146-B9FA-126EA6FB4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53A39D-012B-EA4D-864D-CCF19636C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CCAB53-3936-7846-8E9E-FD7FFB14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63B897-7808-0543-AF8D-0F3D7729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007AB7-DA25-024B-95EA-88C21111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97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DFE1A9-33C2-F843-A398-898000C3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51E4C2-4852-6E40-A4EC-2CA2F27C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ED293C-9A1F-AA46-ABAC-F9AF380C3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849F4D-5400-3A43-9A9A-DB3165A6E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A9E3E7-E6EE-854E-A2C9-BCF4965D4D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8388F8D-A400-DF46-876F-9F8A320AE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5234FC-7F5F-614C-BD1D-AE1016E6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A07657E-4CE5-C746-A534-559C9277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46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05EA5-186C-1947-9991-FEFC0A4A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1B75E9-16BF-EA45-B6C7-52D1870A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ED2DBA9-7629-B541-9F06-7B580470D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300230-46D0-DB4E-BAF0-1077B404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41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D976F1-DF77-5B48-93B7-923F2F0B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3E1B40C-4E64-984C-8805-E12013B8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E29BAA-E919-BA47-8E44-8B00EA2E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96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F8F53-FBB7-F74A-91FE-37A24A38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BE1974-EEB2-5C4D-AC0E-E32737727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A1B82A-E49C-4E40-99C2-0531DBF90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591A4E-7619-2F49-9573-6E31FAD0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356DED-08E5-8545-8257-36EABD49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239636-0FCA-9B4A-AE47-58D42615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89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2B375-507E-7149-9A08-84E3551B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F0F0D4-0201-A64F-A7B1-8B1751CCE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9C88E6-10CD-FA47-BE83-EF9B1C171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8BE0E0-1ED2-5D40-A9D8-5EB52FCF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700303-527A-0842-A8D8-02174A3F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1FE73B-8CE4-BF46-A82E-90A89BA4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91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CF13E-E13D-F041-BF0A-9EC23A10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4394E1-5906-EA41-BDFE-D9A984F01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6C7B79-A1F7-D942-8BB2-1CC187F9B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096FB-CCB9-A045-A541-BF1486E91D6A}" type="datetimeFigureOut">
              <a:rPr lang="ru-RU" smtClean="0"/>
              <a:t>24.09.2020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133651-D42F-B345-95A9-1C539A5D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1ACB71-C4FB-E341-B85D-0D2511186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8DF81-2EEF-104E-8DC9-C5C9EA94F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41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5/dae/tutorial_aruco_detection.html" TargetMode="External"/><Relationship Id="rId2" Type="http://schemas.openxmlformats.org/officeDocument/2006/relationships/hyperlink" Target="https://habr.com/ru/post/135659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1.xml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1.xml"/><Relationship Id="rId5" Type="http://schemas.openxmlformats.org/officeDocument/2006/relationships/video" Target="../media/media2.mov"/><Relationship Id="rId10" Type="http://schemas.openxmlformats.org/officeDocument/2006/relationships/image" Target="../media/image7.png"/><Relationship Id="rId4" Type="http://schemas.microsoft.com/office/2007/relationships/media" Target="../media/media2.mov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9D422-1D48-A749-B7DD-7225494A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5635"/>
            <a:ext cx="9144000" cy="1164328"/>
          </a:xfrm>
        </p:spPr>
        <p:txBody>
          <a:bodyPr>
            <a:normAutofit/>
          </a:bodyPr>
          <a:lstStyle/>
          <a:p>
            <a:r>
              <a:rPr lang="ru-RU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Обнаружение и слежение за передвигаемыми объектами при помощи маркёров.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B83A48-4AE7-694B-B4BE-64931D71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3973" y="4817062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Работу выполнили студенты 4 курса ПМ-ПУ</a:t>
            </a:r>
          </a:p>
          <a:p>
            <a:pPr algn="r"/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Грашин Дмитрий Михайлович</a:t>
            </a:r>
          </a:p>
          <a:p>
            <a:pPr algn="r"/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Милованов Семён Сергеевич</a:t>
            </a:r>
          </a:p>
          <a:p>
            <a:pPr algn="r"/>
            <a:endParaRPr lang="ru-RU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r"/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21.09.2020</a:t>
            </a:r>
          </a:p>
        </p:txBody>
      </p:sp>
    </p:spTree>
    <p:extLst>
      <p:ext uri="{BB962C8B-B14F-4D97-AF65-F5344CB8AC3E}">
        <p14:creationId xmlns:p14="http://schemas.microsoft.com/office/powerpoint/2010/main" val="3815124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9D422-1D48-A749-B7DD-7225494A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6530" y="406400"/>
            <a:ext cx="3350270" cy="846203"/>
          </a:xfrm>
        </p:spPr>
        <p:txBody>
          <a:bodyPr>
            <a:normAutofit/>
          </a:bodyPr>
          <a:lstStyle/>
          <a:p>
            <a:r>
              <a:rPr lang="ru-RU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Литература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B83A48-4AE7-694B-B4BE-64931D71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712" y="1891430"/>
            <a:ext cx="9603288" cy="3040788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endParaRPr lang="ru-RU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Mehmet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Sezgin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. Survey over image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thresholding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techniques and quantitative performance evaluation</a:t>
            </a:r>
            <a:endParaRPr lang="ru-RU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habr.com/ru/post/135659/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https://docs.opencv.org/master/d5/dae/tutorial_aruco_detection.html</a:t>
            </a:r>
            <a:endParaRPr lang="en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docs.opencv.org</a:t>
            </a:r>
            <a:r>
              <a:rPr lang="e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/master/d9/d6a/group__</a:t>
            </a:r>
            <a:r>
              <a:rPr lang="en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aruco.html</a:t>
            </a:r>
            <a:endParaRPr lang="ru-RU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Ehsan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Nadernejad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. Edge Detection Techniques: Evaluations and Comparisons.</a:t>
            </a:r>
            <a:endParaRPr lang="ru-RU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924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9D422-1D48-A749-B7DD-7225494A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4002" y="1844907"/>
            <a:ext cx="5177832" cy="1890752"/>
          </a:xfrm>
        </p:spPr>
        <p:txBody>
          <a:bodyPr>
            <a:normAutofit/>
          </a:bodyPr>
          <a:lstStyle/>
          <a:p>
            <a:r>
              <a:rPr lang="ru-RU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Ваши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98301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9D422-1D48-A749-B7DD-7225494A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12" y="406400"/>
            <a:ext cx="9603288" cy="846203"/>
          </a:xfrm>
        </p:spPr>
        <p:txBody>
          <a:bodyPr>
            <a:normAutofit/>
          </a:bodyPr>
          <a:lstStyle/>
          <a:p>
            <a:r>
              <a:rPr lang="ru-RU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Содержание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B83A48-4AE7-694B-B4BE-64931D71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712" y="1891430"/>
            <a:ext cx="9603288" cy="4022482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Маркеры дополненной реальности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Пример использования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Демонстрация работы алгоритма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Пути воспроизведения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Описание решения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Сферы применения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Литература</a:t>
            </a:r>
          </a:p>
        </p:txBody>
      </p:sp>
    </p:spTree>
    <p:extLst>
      <p:ext uri="{BB962C8B-B14F-4D97-AF65-F5344CB8AC3E}">
        <p14:creationId xmlns:p14="http://schemas.microsoft.com/office/powerpoint/2010/main" val="280793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9D422-1D48-A749-B7DD-7225494A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0558" y="297069"/>
            <a:ext cx="9603288" cy="846203"/>
          </a:xfrm>
        </p:spPr>
        <p:txBody>
          <a:bodyPr>
            <a:normAutofit/>
          </a:bodyPr>
          <a:lstStyle/>
          <a:p>
            <a:r>
              <a:rPr lang="ru-RU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Маркеры дополненной реальности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03977D-90D9-A442-977F-5AE64EFD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778" y="3828712"/>
            <a:ext cx="3076652" cy="2864985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B83A48-4AE7-694B-B4BE-64931D71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92" y="1585424"/>
            <a:ext cx="7752706" cy="2201485"/>
          </a:xfrm>
        </p:spPr>
        <p:txBody>
          <a:bodyPr>
            <a:noAutofit/>
          </a:bodyPr>
          <a:lstStyle/>
          <a:p>
            <a:pPr algn="l">
              <a:spcBef>
                <a:spcPct val="0"/>
              </a:spcBef>
            </a:pP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	Под маркером понимается объект, расположенный в окружающем пространстве, который находится и анализируется специальным программным обеспечением для последующего применения. Например, мы можем узнать положение камеры в пространстве.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492" y="3828712"/>
            <a:ext cx="77527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Также на основе информации о положении маркера в пространстве, программа может достаточно точно спроецировать на него виртуальный объект, от чего будет достигнут эффект его физического присутствия в окружающем пространстве.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49632A-6118-AC40-9FAD-D6F82F0C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778" y="1122372"/>
            <a:ext cx="3076652" cy="26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71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62664" y="411306"/>
            <a:ext cx="3946236" cy="1325563"/>
          </a:xfrm>
        </p:spPr>
        <p:txBody>
          <a:bodyPr>
            <a:normAutofit/>
          </a:bodyPr>
          <a:lstStyle/>
          <a:p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Виды маркеров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631659"/>
            <a:ext cx="10515600" cy="26354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Зачастую в роле маркера выступает лист бумаги с некоторым специальным изображением. Тип рисунка может варьироваться достаточно сильно и зависит от алгоритмов распознания изображений. Каждый маркер несет за собой </a:t>
            </a:r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id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, а также дополнительную информацию, например </a:t>
            </a:r>
            <a:r>
              <a:rPr lang="en-US" sz="2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Aruco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маркер позволяет найти положение камеры в маркерном пространстве, а также реальное расстояние до него. 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Множества однотипных маркеров образуют словари. Также можно создавать свои словари с большим количеством маркеров (зависит от размерности задаваемого словаря).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1431" y="6165986"/>
            <a:ext cx="265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Aruco</a:t>
            </a:r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Marker (6x6)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424DDD-6106-0940-A379-CD9D0FBEC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27" y="4270230"/>
            <a:ext cx="1901536" cy="19122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9A9E0C-9ED3-DF40-8EE6-A778BB542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576" y="4289833"/>
            <a:ext cx="1901537" cy="1873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5827" y="6162847"/>
            <a:ext cx="2112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cctag</a:t>
            </a:r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(cctag3</a:t>
            </a:r>
            <a:r>
              <a:rPr lang="ru-RU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100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 level objects" descr="3 level objects">
            <a:hlinkClick r:id="" action="ppaction://media"/>
            <a:extLst>
              <a:ext uri="{FF2B5EF4-FFF2-40B4-BE49-F238E27FC236}">
                <a16:creationId xmlns:a16="http://schemas.microsoft.com/office/drawing/2014/main" id="{D11AFA3D-BA99-9647-8512-E74354D98F3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003" y="57801"/>
            <a:ext cx="5983876" cy="674239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9D422-1D48-A749-B7DD-7225494A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594" y="245603"/>
            <a:ext cx="4959928" cy="1394691"/>
          </a:xfrm>
        </p:spPr>
        <p:txBody>
          <a:bodyPr>
            <a:noAutofit/>
          </a:bodyPr>
          <a:lstStyle/>
          <a:p>
            <a:r>
              <a:rPr lang="ru-RU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Демонстрация работы</a:t>
            </a:r>
          </a:p>
        </p:txBody>
      </p:sp>
      <p:pic>
        <p:nvPicPr>
          <p:cNvPr id="7" name="relative" descr="relative">
            <a:hlinkClick r:id="" action="ppaction://media"/>
            <a:extLst>
              <a:ext uri="{FF2B5EF4-FFF2-40B4-BE49-F238E27FC236}">
                <a16:creationId xmlns:a16="http://schemas.microsoft.com/office/drawing/2014/main" id="{A3779E26-1476-1041-8A4F-7B9BB3A201DC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13123" y="57801"/>
            <a:ext cx="5997922" cy="67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8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9D422-1D48-A749-B7DD-7225494A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0603" y="406400"/>
            <a:ext cx="5724015" cy="846203"/>
          </a:xfrm>
        </p:spPr>
        <p:txBody>
          <a:bodyPr>
            <a:normAutofit/>
          </a:bodyPr>
          <a:lstStyle/>
          <a:p>
            <a:r>
              <a:rPr lang="ru-RU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Пути воспроизведения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B83A48-4AE7-694B-B4BE-64931D71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951" y="1484273"/>
            <a:ext cx="8233667" cy="4648897"/>
          </a:xfrm>
        </p:spPr>
        <p:txBody>
          <a:bodyPr>
            <a:noAutofit/>
          </a:bodyPr>
          <a:lstStyle/>
          <a:p>
            <a:pPr marL="457200" indent="-457200" algn="l">
              <a:spcAft>
                <a:spcPts val="1200"/>
              </a:spcAft>
              <a:buAutoNum type="arabicParenR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Распечатать </a:t>
            </a:r>
            <a:r>
              <a:rPr lang="en-US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Aruco</a:t>
            </a: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Board </a:t>
            </a: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или шахматную сетку</a:t>
            </a:r>
          </a:p>
          <a:p>
            <a:pPr marL="457200" indent="-457200" algn="l">
              <a:spcAft>
                <a:spcPts val="1200"/>
              </a:spcAft>
              <a:buAutoNum type="arabicParenR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Откалибровать камеру при помощи встроенной функции в </a:t>
            </a:r>
            <a:r>
              <a:rPr lang="en-US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openCV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1200"/>
              </a:spcAft>
              <a:buAutoNum type="arabicParenR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Нарезать маркеры и положить их на объекты для слежения</a:t>
            </a:r>
          </a:p>
          <a:p>
            <a:pPr marL="457200" indent="-457200" algn="l">
              <a:spcAft>
                <a:spcPts val="1200"/>
              </a:spcAft>
              <a:buAutoNum type="arabicParenR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Запустить код, ссылка на </a:t>
            </a:r>
            <a:r>
              <a:rPr lang="ru-RU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гитхаб</a:t>
            </a: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проекта:</a:t>
            </a:r>
          </a:p>
          <a:p>
            <a:pPr algn="l">
              <a:spcAft>
                <a:spcPts val="1200"/>
              </a:spcAft>
            </a:pPr>
            <a:r>
              <a:rPr lang="e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github.com</a:t>
            </a:r>
            <a:r>
              <a:rPr lang="e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lang="en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grashin</a:t>
            </a:r>
            <a:r>
              <a:rPr lang="e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/Tracking-objects-with-markers-</a:t>
            </a:r>
            <a:endParaRPr lang="ru-RU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EF95D3-3588-1E43-A71B-0A1571C0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343" y="1198555"/>
            <a:ext cx="2294907" cy="2460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2EF63-EAFC-9B44-99FC-10C1C5B0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661" y="4021649"/>
            <a:ext cx="1996270" cy="24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9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9D422-1D48-A749-B7DD-7225494A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402" y="251886"/>
            <a:ext cx="9231196" cy="872179"/>
          </a:xfrm>
        </p:spPr>
        <p:txBody>
          <a:bodyPr>
            <a:noAutofit/>
          </a:bodyPr>
          <a:lstStyle/>
          <a:p>
            <a:r>
              <a:rPr lang="ru-RU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Алгоритм распознавания маркеров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B83A48-4AE7-694B-B4BE-64931D71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448" y="1278928"/>
            <a:ext cx="7390520" cy="5168716"/>
          </a:xfrm>
        </p:spPr>
        <p:txBody>
          <a:bodyPr>
            <a:noAutofit/>
          </a:bodyPr>
          <a:lstStyle/>
          <a:p>
            <a:pPr marL="457200" indent="-457200" algn="l">
              <a:spcAft>
                <a:spcPts val="1200"/>
              </a:spcAft>
              <a:buFont typeface="+mj-lt"/>
              <a:buAutoNum type="arabicParenR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Подготовка изображения состоит из его перевода из </a:t>
            </a: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RGB </a:t>
            </a: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формата в </a:t>
            </a: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GRAYSCALE.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arenR"/>
            </a:pPr>
            <a:r>
              <a:rPr lang="ru-RU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Бинаризуем</a:t>
            </a: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изображение с помощью порога значения.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arenR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Определяем замкнутые области (контуры).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arenR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Выделяем при помощи фильтров контуры маркеров.</a:t>
            </a:r>
          </a:p>
          <a:p>
            <a:pPr marL="457200" indent="-457200" algn="l">
              <a:spcAft>
                <a:spcPts val="1200"/>
              </a:spcAft>
              <a:buFont typeface="+mj-lt"/>
              <a:buAutoNum type="arabicParenR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Для каждого маркера определяется его </a:t>
            </a: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id</a:t>
            </a: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из словаря, который изначально задан</a:t>
            </a: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.</a:t>
            </a:r>
            <a:endParaRPr lang="ru-RU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75ADF3-A1A6-5040-B1A9-DAEF5367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968" y="1278928"/>
            <a:ext cx="4109934" cy="30899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4EAB30-3060-9E4E-9297-177574499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968" y="4678561"/>
            <a:ext cx="4109934" cy="19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1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B3D573-DDD3-7544-B183-4A1A62B2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1663700"/>
            <a:ext cx="4889500" cy="3530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FA580C-C337-4F4D-8920-385F7320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70" y="271920"/>
            <a:ext cx="9748859" cy="63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0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9D422-1D48-A749-B7DD-7225494A1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511" y="766618"/>
            <a:ext cx="5299143" cy="846203"/>
          </a:xfrm>
        </p:spPr>
        <p:txBody>
          <a:bodyPr>
            <a:normAutofit/>
          </a:bodyPr>
          <a:lstStyle/>
          <a:p>
            <a:r>
              <a:rPr lang="ru-RU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Сферы применения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B83A48-4AE7-694B-B4BE-64931D71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712" y="2417901"/>
            <a:ext cx="9603288" cy="3299407"/>
          </a:xfrm>
        </p:spPr>
        <p:txBody>
          <a:bodyPr>
            <a:normAutofit/>
          </a:bodyPr>
          <a:lstStyle/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На складе следить за перемещающимися объектами, особенно в ситуации, когда их складывают друг на друга. 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457200" indent="-457200" algn="l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Классифицировать объекты при помощи задания таблицы соответствия </a:t>
            </a: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id </a:t>
            </a:r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маркера и типа объекта.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1879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3364</TotalTime>
  <Words>400</Words>
  <Application>Microsoft Macintosh PowerPoint</Application>
  <PresentationFormat>Широкоэкранный</PresentationFormat>
  <Paragraphs>48</Paragraphs>
  <Slides>11</Slides>
  <Notes>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Тема Office</vt:lpstr>
      <vt:lpstr>Обнаружение и слежение за передвигаемыми объектами при помощи маркёров.</vt:lpstr>
      <vt:lpstr>Содержание</vt:lpstr>
      <vt:lpstr>Маркеры дополненной реальности</vt:lpstr>
      <vt:lpstr>Виды маркеров</vt:lpstr>
      <vt:lpstr>Демонстрация работы</vt:lpstr>
      <vt:lpstr>Пути воспроизведения</vt:lpstr>
      <vt:lpstr>Алгоритм распознавания маркеров</vt:lpstr>
      <vt:lpstr>Презентация PowerPoint</vt:lpstr>
      <vt:lpstr>Сферы применения</vt:lpstr>
      <vt:lpstr>Литература</vt:lpstr>
      <vt:lpstr>Ваши 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Обнаружение и слежение за передвигаемыми объектами при помощи маркёров.</dc:title>
  <dc:creator>Дмитрий Грашин</dc:creator>
  <cp:lastModifiedBy>Дмитрий Грашин</cp:lastModifiedBy>
  <cp:revision>46</cp:revision>
  <dcterms:created xsi:type="dcterms:W3CDTF">2020-09-14T19:36:49Z</dcterms:created>
  <dcterms:modified xsi:type="dcterms:W3CDTF">2020-09-24T15:38:49Z</dcterms:modified>
</cp:coreProperties>
</file>